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449" r:id="rId4"/>
    <p:sldId id="259" r:id="rId5"/>
    <p:sldId id="260" r:id="rId6"/>
    <p:sldId id="261" r:id="rId7"/>
    <p:sldId id="258" r:id="rId8"/>
    <p:sldId id="432" r:id="rId9"/>
    <p:sldId id="430" r:id="rId10"/>
    <p:sldId id="262" r:id="rId11"/>
    <p:sldId id="450" r:id="rId12"/>
    <p:sldId id="395" r:id="rId13"/>
    <p:sldId id="435" r:id="rId14"/>
    <p:sldId id="433" r:id="rId15"/>
    <p:sldId id="445" r:id="rId16"/>
    <p:sldId id="437" r:id="rId17"/>
    <p:sldId id="436" r:id="rId18"/>
    <p:sldId id="365" r:id="rId19"/>
    <p:sldId id="442" r:id="rId20"/>
    <p:sldId id="439" r:id="rId21"/>
    <p:sldId id="452" r:id="rId22"/>
    <p:sldId id="446" r:id="rId23"/>
    <p:sldId id="451" r:id="rId24"/>
    <p:sldId id="453" r:id="rId25"/>
    <p:sldId id="447" r:id="rId26"/>
    <p:sldId id="444" r:id="rId27"/>
    <p:sldId id="448" r:id="rId28"/>
    <p:sldId id="454" r:id="rId29"/>
    <p:sldId id="431" r:id="rId30"/>
    <p:sldId id="434" r:id="rId31"/>
    <p:sldId id="43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18" autoAdjust="0"/>
  </p:normalViewPr>
  <p:slideViewPr>
    <p:cSldViewPr snapToGrid="0">
      <p:cViewPr varScale="1">
        <p:scale>
          <a:sx n="56" d="100"/>
          <a:sy n="56" d="100"/>
        </p:scale>
        <p:origin x="10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9ED04-4C37-4B54-B574-77CB19DC681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6DDC7-2486-4476-9AA4-1EE74DDC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FAB1-87EC-4FF6-B3D7-15DD0FCF7D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check that the </a:t>
            </a:r>
            <a:r>
              <a:rPr lang="en-US" dirty="0" err="1"/>
              <a:t>exo</a:t>
            </a:r>
            <a:r>
              <a:rPr lang="en-US" dirty="0"/>
              <a:t> data is in </a:t>
            </a:r>
            <a:r>
              <a:rPr lang="en-US" dirty="0" err="1"/>
              <a:t>ctd</a:t>
            </a:r>
            <a:r>
              <a:rPr lang="en-US"/>
              <a:t>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7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NSE &lt; 0 indicates that the observed mean is a better predictor than the model, or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residual variance (described by the numerator in the expression above), is larger than the data variance (described by the denominator)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have </a:t>
            </a:r>
            <a:r>
              <a:rPr lang="en-US" dirty="0" err="1"/>
              <a:t>kling</a:t>
            </a:r>
            <a:r>
              <a:rPr lang="en-US" dirty="0"/>
              <a:t> </a:t>
            </a:r>
            <a:r>
              <a:rPr lang="en-US" dirty="0" err="1"/>
              <a:t>gupta</a:t>
            </a:r>
            <a:r>
              <a:rPr lang="en-US" dirty="0"/>
              <a:t> efficiency to look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5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legend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6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long should </a:t>
            </a:r>
            <a:r>
              <a:rPr lang="en-US" dirty="0" err="1"/>
              <a:t>spinup</a:t>
            </a:r>
            <a:r>
              <a:rPr lang="en-US" dirty="0"/>
              <a:t> period be? How to generate dataset for pre </a:t>
            </a:r>
            <a:r>
              <a:rPr lang="en-US" dirty="0" err="1"/>
              <a:t>aug</a:t>
            </a:r>
            <a:r>
              <a:rPr lang="en-US" dirty="0"/>
              <a:t> 2018 from bi-weekly dataset?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4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up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6DDC7-2486-4476-9AA4-1EE74DDCA1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F870-AFE0-45F5-9A7F-B597E74CC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2B805-21BF-47C6-92E4-7FA86DE6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DBD9-4713-4B30-9F7C-786B177E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6D376-3C13-4EB4-A707-D53FBDF5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3CB4-C908-4EA3-B5BD-1AEF7941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6FD7-1BAD-47C8-B35C-18F70914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9BFF8-E514-4848-A571-3473E87D3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0948F-92FD-4C73-AA55-D37A8634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28DD-1748-46AC-BDD2-545FF378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9AB7-FF59-472E-AAE0-C859EEFB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92A17-B71F-4C31-AE6D-9BE4FBEAC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A645E-1029-45B8-A356-151FA2C88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842CC-F9AB-4DBE-8389-509FF717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245D-17B9-4E31-84C3-7AEBB2A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2137-50AB-4BB8-9ED1-7CC1EB3E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C98D-78E7-4820-8303-88F1DF65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98BB-4C1B-4FF3-968C-2A51E5F83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FED9-F0DD-4965-88DA-9144B033B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A050A-D5A0-4055-9E58-FDF0B309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C1F-819C-4F6E-83D7-696E9432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F363-0C3E-46A3-9EEF-578ED44C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2BC52-5FC7-4F42-9611-45B2855DB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7635-66AC-4E96-83A5-C595B222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610F8-D21F-41AC-8BB3-AA85C083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85D4-40EA-4DF5-83B0-C4D6C8BF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0649-E787-467B-8709-BD68E282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9D9A-C388-42E4-BC42-A566E2087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98F08-47E4-499C-9AFB-06B81B1C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AB223-825E-4D36-B037-B0FA4FD6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BD1C7-7C9A-42A5-8209-44CBC572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0310B-5301-44C4-BE79-1A168191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18F-A082-4C9D-A20B-261AA445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CDF2F-197C-43F3-844A-D5BB0B35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74055-E11F-4D88-9A55-72E9EBE60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DD03F-254C-4F17-BC5B-575EE561E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5461E1-4CFC-4FD8-8B8E-99A3CB2C3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32CDB-804B-4AE9-B44B-58D79A86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74BEA-BC63-49AF-8434-377AD3FD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C9350-EA2D-498C-BE43-FDD2BE6E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0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1840-97AF-4747-A912-9AF59189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5DB5F-8443-4B65-BA8B-A83A8288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06E28-D67F-486E-BD68-AEF88A16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E8489-593B-475E-8B61-F1EA54B1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9B5DB-52B8-4338-A0BE-621129CE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44E74-7179-454B-A050-D226D244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44942-660F-4878-934D-362D7BB5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1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CC62-5064-4F38-940A-568BF0FB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E796-06BA-493D-8170-EF1C938C8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272A-908E-44B8-9F53-FEDE91CE0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7CAD0-2259-408F-86E4-056BB581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8DD11-1017-494A-892E-D2CA09D2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01D19-94B5-4985-8D0A-70787D16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5668-86BE-4947-B4C3-806A3EAE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371BC-C408-46E7-AB63-3F0905D08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6F563-4941-469B-9C96-D7D34E372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5F084-0F55-4D87-8BC5-4929DEE0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C8838-B18E-4234-B494-64CAEF5D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4476C-9417-4CB5-A6F9-AAD75BE3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0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77E91-C9A5-4F4B-90AB-49950C11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4C791-A8FC-44DB-98E8-0785F578D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72C9F-E93C-495E-8EB4-D9023F97B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4AE1-EF1D-4F5A-A027-8B1D0C94639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BCE44-461A-45D8-A6F0-E5C611573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0B86-B0CF-49F8-82FA-D4CF0A135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7B96D-2D9D-4A3C-B0A5-CA5F1AA13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5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30-A31A-4ADE-ACD4-FC9F94E3A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en-US" dirty="0"/>
              <a:t>Fall 2019 Committee Meeting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D80E5-91FD-45BA-ADD6-8E670E8A8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Nov 22, 2019</a:t>
            </a:r>
          </a:p>
        </p:txBody>
      </p:sp>
    </p:spTree>
    <p:extLst>
      <p:ext uri="{BB962C8B-B14F-4D97-AF65-F5344CB8AC3E}">
        <p14:creationId xmlns:p14="http://schemas.microsoft.com/office/powerpoint/2010/main" val="6367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340F-1094-44DD-9394-C68096DC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2-week ahead forecasts do much better than null model for entire time period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01EE0A-A1A0-4574-A1A4-47CD182B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1" y="1690688"/>
            <a:ext cx="6293671" cy="45772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7D835-05E0-4C5C-AE7E-4F56D68DDEE1}"/>
              </a:ext>
            </a:extLst>
          </p:cNvPr>
          <p:cNvSpPr/>
          <p:nvPr/>
        </p:nvSpPr>
        <p:spPr>
          <a:xfrm>
            <a:off x="1440180" y="4526280"/>
            <a:ext cx="1291590" cy="12230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1ECF9-0D2C-4A80-BFC7-1B612719B88E}"/>
              </a:ext>
            </a:extLst>
          </p:cNvPr>
          <p:cNvSpPr/>
          <p:nvPr/>
        </p:nvSpPr>
        <p:spPr>
          <a:xfrm>
            <a:off x="3578874" y="1747838"/>
            <a:ext cx="1291590" cy="2275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BEC05-3D32-4A24-A346-B3118F33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60" y="1690687"/>
            <a:ext cx="6293671" cy="4577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81D2F1-60A8-420D-BE3A-A576EB72C699}"/>
              </a:ext>
            </a:extLst>
          </p:cNvPr>
          <p:cNvSpPr/>
          <p:nvPr/>
        </p:nvSpPr>
        <p:spPr>
          <a:xfrm>
            <a:off x="7341282" y="1690686"/>
            <a:ext cx="1291590" cy="2275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1BD5E-4852-420F-BB57-59DFD1FEBA21}"/>
              </a:ext>
            </a:extLst>
          </p:cNvPr>
          <p:cNvSpPr/>
          <p:nvPr/>
        </p:nvSpPr>
        <p:spPr>
          <a:xfrm>
            <a:off x="9109604" y="3123248"/>
            <a:ext cx="1291590" cy="2626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4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EF1A-6194-42EE-AD58-2992B2A0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of bloom period, forecast performs consistently and substantially better than null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5390C4-1A2D-48DD-A248-36408A2A8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6" y="1805077"/>
            <a:ext cx="5983089" cy="4351338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B38FD-ECC1-4BE6-9934-E17C285BD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10" y="1805077"/>
            <a:ext cx="5983090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64BBF5-4BE9-439E-A522-3BA923897B7D}"/>
              </a:ext>
            </a:extLst>
          </p:cNvPr>
          <p:cNvSpPr/>
          <p:nvPr/>
        </p:nvSpPr>
        <p:spPr>
          <a:xfrm>
            <a:off x="1440180" y="4526280"/>
            <a:ext cx="1291590" cy="10940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F7809-28FC-45CA-A2BA-B537E54D2679}"/>
              </a:ext>
            </a:extLst>
          </p:cNvPr>
          <p:cNvSpPr/>
          <p:nvPr/>
        </p:nvSpPr>
        <p:spPr>
          <a:xfrm>
            <a:off x="3578874" y="1873567"/>
            <a:ext cx="1291590" cy="37467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85334-1704-4314-B7D1-11FC6DDFB751}"/>
              </a:ext>
            </a:extLst>
          </p:cNvPr>
          <p:cNvSpPr/>
          <p:nvPr/>
        </p:nvSpPr>
        <p:spPr>
          <a:xfrm>
            <a:off x="6673982" y="1885087"/>
            <a:ext cx="1291590" cy="10940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0B2B3-A10B-408C-AFF1-3A4A8C932FDB}"/>
              </a:ext>
            </a:extLst>
          </p:cNvPr>
          <p:cNvSpPr/>
          <p:nvPr/>
        </p:nvSpPr>
        <p:spPr>
          <a:xfrm>
            <a:off x="8588328" y="1850796"/>
            <a:ext cx="1291590" cy="38267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EEFB-42FE-4780-9A5E-8B0148CC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4642" y="3272878"/>
            <a:ext cx="11988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Chl</a:t>
            </a:r>
            <a:r>
              <a:rPr lang="en-US" b="1" dirty="0"/>
              <a:t>-a</a:t>
            </a:r>
            <a:r>
              <a:rPr lang="en-US" b="1" baseline="-25000" dirty="0"/>
              <a:t>t</a:t>
            </a:r>
            <a:r>
              <a:rPr lang="en-US" b="1" dirty="0"/>
              <a:t> = β</a:t>
            </a:r>
            <a:r>
              <a:rPr lang="en-US" b="1" baseline="-25000" dirty="0"/>
              <a:t>1</a:t>
            </a:r>
            <a:r>
              <a:rPr lang="en-US" b="1" dirty="0"/>
              <a:t> + β</a:t>
            </a:r>
            <a:r>
              <a:rPr lang="en-US" b="1" baseline="-25000" dirty="0"/>
              <a:t>2</a:t>
            </a:r>
            <a:r>
              <a:rPr lang="en-US" b="1" dirty="0"/>
              <a:t>Chl-a</a:t>
            </a:r>
            <a:r>
              <a:rPr lang="en-US" b="1" baseline="-25000" dirty="0"/>
              <a:t>t-1</a:t>
            </a:r>
            <a:r>
              <a:rPr lang="en-US" b="1" dirty="0"/>
              <a:t> – β</a:t>
            </a:r>
            <a:r>
              <a:rPr lang="en-US" b="1" baseline="-25000" dirty="0"/>
              <a:t>3</a:t>
            </a:r>
            <a:r>
              <a:rPr lang="en-US" b="1" dirty="0"/>
              <a:t>Discharge</a:t>
            </a:r>
            <a:r>
              <a:rPr lang="en-US" b="1" baseline="-25000" dirty="0"/>
              <a:t>t</a:t>
            </a:r>
            <a:r>
              <a:rPr lang="en-US" b="1" dirty="0"/>
              <a:t> – β</a:t>
            </a:r>
            <a:r>
              <a:rPr lang="en-US" b="1" baseline="-25000" dirty="0"/>
              <a:t>4</a:t>
            </a:r>
            <a:r>
              <a:rPr lang="en-US" b="1" dirty="0"/>
              <a:t>Shortwave</a:t>
            </a:r>
            <a:r>
              <a:rPr lang="en-US" b="1" baseline="-25000" dirty="0"/>
              <a:t>t</a:t>
            </a:r>
            <a:r>
              <a:rPr lang="en-US" b="1" dirty="0"/>
              <a:t> + Ɛ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54FFA9-59C3-4D14-AE98-C22DD281CFBC}"/>
              </a:ext>
            </a:extLst>
          </p:cNvPr>
          <p:cNvCxnSpPr>
            <a:cxnSpLocks/>
          </p:cNvCxnSpPr>
          <p:nvPr/>
        </p:nvCxnSpPr>
        <p:spPr>
          <a:xfrm flipH="1" flipV="1">
            <a:off x="9791696" y="3799013"/>
            <a:ext cx="325120" cy="812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84F83D-83F4-4A57-8B81-97B495EC39DC}"/>
              </a:ext>
            </a:extLst>
          </p:cNvPr>
          <p:cNvSpPr txBox="1"/>
          <p:nvPr/>
        </p:nvSpPr>
        <p:spPr>
          <a:xfrm>
            <a:off x="9202416" y="4611813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Process uncertainty</a:t>
            </a:r>
          </a:p>
          <a:p>
            <a:pPr algn="ctr"/>
            <a:r>
              <a:rPr lang="en-US" dirty="0"/>
              <a:t>Sample from a normal distribution of the model error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15A5E5-D2D9-4DCC-B945-C1581D605CC0}"/>
              </a:ext>
            </a:extLst>
          </p:cNvPr>
          <p:cNvCxnSpPr>
            <a:cxnSpLocks/>
          </p:cNvCxnSpPr>
          <p:nvPr/>
        </p:nvCxnSpPr>
        <p:spPr>
          <a:xfrm flipV="1">
            <a:off x="7962898" y="3872452"/>
            <a:ext cx="497840" cy="1772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13B4C5-EC15-48E2-AF38-1BEB165A0F5E}"/>
              </a:ext>
            </a:extLst>
          </p:cNvPr>
          <p:cNvSpPr txBox="1"/>
          <p:nvPr/>
        </p:nvSpPr>
        <p:spPr>
          <a:xfrm>
            <a:off x="6050278" y="5782404"/>
            <a:ext cx="374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Meteorological driver uncertainty</a:t>
            </a:r>
          </a:p>
          <a:p>
            <a:pPr algn="ctr"/>
            <a:r>
              <a:rPr lang="en-US" dirty="0"/>
              <a:t>21 NOAA forecast ensembles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51559-27F0-421D-9E12-FD26921D6542}"/>
              </a:ext>
            </a:extLst>
          </p:cNvPr>
          <p:cNvCxnSpPr>
            <a:cxnSpLocks/>
          </p:cNvCxnSpPr>
          <p:nvPr/>
        </p:nvCxnSpPr>
        <p:spPr>
          <a:xfrm flipH="1">
            <a:off x="6329680" y="2489516"/>
            <a:ext cx="132080" cy="858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A81EEC-D65F-401F-A28B-72E84FD60611}"/>
              </a:ext>
            </a:extLst>
          </p:cNvPr>
          <p:cNvSpPr txBox="1"/>
          <p:nvPr/>
        </p:nvSpPr>
        <p:spPr>
          <a:xfrm>
            <a:off x="5880096" y="894820"/>
            <a:ext cx="332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Discharge driver uncertainty</a:t>
            </a:r>
          </a:p>
          <a:p>
            <a:pPr algn="ctr"/>
            <a:r>
              <a:rPr lang="en-US" dirty="0"/>
              <a:t>Forecasted discharge as an average of the past 5 years on the given day, sample from normal distribution of forecast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9CF7AB-5B04-4F14-A93B-874953B34199}"/>
              </a:ext>
            </a:extLst>
          </p:cNvPr>
          <p:cNvGrpSpPr/>
          <p:nvPr/>
        </p:nvGrpSpPr>
        <p:grpSpPr>
          <a:xfrm>
            <a:off x="3053076" y="3872452"/>
            <a:ext cx="4272283" cy="1576095"/>
            <a:chOff x="3454401" y="2310108"/>
            <a:chExt cx="4272283" cy="157609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6E16EB-B4E8-45A5-8794-1CCF03368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4401" y="2431535"/>
              <a:ext cx="1021082" cy="1454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FE78A9-CD4E-4E53-855F-7429599D70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0682" y="2382520"/>
              <a:ext cx="304801" cy="15036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9D76EB-34FF-416F-A6D3-4B4F80C84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483" y="2382519"/>
              <a:ext cx="1211579" cy="1503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88562C-7D65-404C-B208-8F444EFAB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483" y="2310108"/>
              <a:ext cx="3251201" cy="15760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61179B-1E89-4F03-AA9B-F3AEAA11C928}"/>
              </a:ext>
            </a:extLst>
          </p:cNvPr>
          <p:cNvSpPr txBox="1"/>
          <p:nvPr/>
        </p:nvSpPr>
        <p:spPr>
          <a:xfrm>
            <a:off x="2555237" y="5586228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Parameter uncertainty</a:t>
            </a:r>
          </a:p>
          <a:p>
            <a:pPr algn="ctr"/>
            <a:r>
              <a:rPr lang="en-US" dirty="0"/>
              <a:t>sample from a distribution of the mean parameter value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6664D-289A-43AD-86CE-26166180274D}"/>
              </a:ext>
            </a:extLst>
          </p:cNvPr>
          <p:cNvCxnSpPr>
            <a:cxnSpLocks/>
          </p:cNvCxnSpPr>
          <p:nvPr/>
        </p:nvCxnSpPr>
        <p:spPr>
          <a:xfrm>
            <a:off x="3683000" y="2515591"/>
            <a:ext cx="411478" cy="7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82CBF7-C22A-4574-AF53-5645780E4902}"/>
              </a:ext>
            </a:extLst>
          </p:cNvPr>
          <p:cNvSpPr txBox="1"/>
          <p:nvPr/>
        </p:nvSpPr>
        <p:spPr>
          <a:xfrm>
            <a:off x="637534" y="963838"/>
            <a:ext cx="3322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 condition uncertainty</a:t>
            </a:r>
          </a:p>
          <a:p>
            <a:pPr algn="ctr"/>
            <a:r>
              <a:rPr lang="en-US" dirty="0"/>
              <a:t>Sample from a normal distribution around the observed measurement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9A3DFC-591F-46F7-A37B-7D189B222F83}"/>
              </a:ext>
            </a:extLst>
          </p:cNvPr>
          <p:cNvSpPr txBox="1"/>
          <p:nvPr/>
        </p:nvSpPr>
        <p:spPr>
          <a:xfrm>
            <a:off x="369935" y="162888"/>
            <a:ext cx="1157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Q2: What are the dominant drivers of uncertainty in our forecasts?</a:t>
            </a:r>
          </a:p>
        </p:txBody>
      </p:sp>
      <p:sp>
        <p:nvSpPr>
          <p:cNvPr id="37" name="Explosion: 14 Points 36">
            <a:extLst>
              <a:ext uri="{FF2B5EF4-FFF2-40B4-BE49-F238E27FC236}">
                <a16:creationId xmlns:a16="http://schemas.microsoft.com/office/drawing/2014/main" id="{4A8D613A-E995-47D1-8FB1-F372F47512A9}"/>
              </a:ext>
            </a:extLst>
          </p:cNvPr>
          <p:cNvSpPr/>
          <p:nvPr/>
        </p:nvSpPr>
        <p:spPr>
          <a:xfrm>
            <a:off x="3799358" y="900337"/>
            <a:ext cx="924089" cy="795784"/>
          </a:xfrm>
          <a:prstGeom prst="irregularSeal2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38" name="Graphic 37" descr="Partial sun">
            <a:extLst>
              <a:ext uri="{FF2B5EF4-FFF2-40B4-BE49-F238E27FC236}">
                <a16:creationId xmlns:a16="http://schemas.microsoft.com/office/drawing/2014/main" id="{3C4E4FF1-1461-40BE-8B4E-AF1F75E62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0570" y="4696705"/>
            <a:ext cx="1138767" cy="1138767"/>
          </a:xfrm>
          <a:prstGeom prst="rect">
            <a:avLst/>
          </a:prstGeom>
        </p:spPr>
      </p:pic>
      <p:pic>
        <p:nvPicPr>
          <p:cNvPr id="39" name="Graphic 38" descr="Wave">
            <a:extLst>
              <a:ext uri="{FF2B5EF4-FFF2-40B4-BE49-F238E27FC236}">
                <a16:creationId xmlns:a16="http://schemas.microsoft.com/office/drawing/2014/main" id="{2054FAB7-3CD4-4DA8-957E-34B4F18F3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2416" y="969390"/>
            <a:ext cx="1048725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919CBF-6EE7-4DC2-8F00-29520A249DC0}"/>
              </a:ext>
            </a:extLst>
          </p:cNvPr>
          <p:cNvSpPr/>
          <p:nvPr/>
        </p:nvSpPr>
        <p:spPr>
          <a:xfrm>
            <a:off x="1772916" y="5504890"/>
            <a:ext cx="7745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660066"/>
                </a:solidFill>
              </a:rPr>
              <a:t>β</a:t>
            </a:r>
            <a:r>
              <a:rPr lang="en-US" sz="5400" b="1" baseline="-25000" dirty="0">
                <a:solidFill>
                  <a:srgbClr val="660066"/>
                </a:solidFill>
              </a:rPr>
              <a:t>x</a:t>
            </a:r>
            <a:endParaRPr lang="en-US" dirty="0">
              <a:solidFill>
                <a:srgbClr val="660066"/>
              </a:solidFill>
            </a:endParaRPr>
          </a:p>
        </p:txBody>
      </p:sp>
      <p:pic>
        <p:nvPicPr>
          <p:cNvPr id="6" name="Graphic 5" descr="Upward trend">
            <a:extLst>
              <a:ext uri="{FF2B5EF4-FFF2-40B4-BE49-F238E27FC236}">
                <a16:creationId xmlns:a16="http://schemas.microsoft.com/office/drawing/2014/main" id="{F73568AF-D958-4028-A9E7-5DA118C72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1904" y="3732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31" grpId="0"/>
      <p:bldP spid="34" grpId="0"/>
      <p:bldP spid="37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02D78-02F6-4D67-A886-04ADC167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BF23C-E86A-4C3E-A169-6B6DE9897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7" y="744855"/>
            <a:ext cx="9095326" cy="5949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CDA7E-9A3A-4534-831F-3E5F55B4A854}"/>
              </a:ext>
            </a:extLst>
          </p:cNvPr>
          <p:cNvSpPr txBox="1"/>
          <p:nvPr/>
        </p:nvSpPr>
        <p:spPr>
          <a:xfrm>
            <a:off x="130629" y="163286"/>
            <a:ext cx="1162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Relative proportion of uncertainty changes throughout the time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D00F89-0474-4CCC-AA3D-FE55A38CA97E}"/>
              </a:ext>
            </a:extLst>
          </p:cNvPr>
          <p:cNvCxnSpPr>
            <a:cxnSpLocks/>
          </p:cNvCxnSpPr>
          <p:nvPr/>
        </p:nvCxnSpPr>
        <p:spPr>
          <a:xfrm flipV="1">
            <a:off x="7879858" y="833779"/>
            <a:ext cx="0" cy="52276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13C83-050A-4ED3-8B21-C156BCD66D5B}"/>
              </a:ext>
            </a:extLst>
          </p:cNvPr>
          <p:cNvCxnSpPr>
            <a:cxnSpLocks/>
          </p:cNvCxnSpPr>
          <p:nvPr/>
        </p:nvCxnSpPr>
        <p:spPr>
          <a:xfrm flipV="1">
            <a:off x="8378485" y="823505"/>
            <a:ext cx="0" cy="52403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7D05F7-5463-4DB9-B0A6-E2AD4C320774}"/>
              </a:ext>
            </a:extLst>
          </p:cNvPr>
          <p:cNvSpPr/>
          <p:nvPr/>
        </p:nvSpPr>
        <p:spPr>
          <a:xfrm rot="18265261">
            <a:off x="6975471" y="2697166"/>
            <a:ext cx="1240255" cy="35702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45EAE-C204-462A-B742-F1B0965D0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9" t="29070" b="37124"/>
          <a:stretch/>
        </p:blipFill>
        <p:spPr>
          <a:xfrm>
            <a:off x="9818369" y="2448249"/>
            <a:ext cx="1938201" cy="18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67D5B107-27EA-4DDE-8153-2793FBA97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85" y="923267"/>
            <a:ext cx="7961736" cy="579035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A47E8F-D907-4650-8069-6BEB96961D16}"/>
              </a:ext>
            </a:extLst>
          </p:cNvPr>
          <p:cNvSpPr txBox="1"/>
          <p:nvPr/>
        </p:nvSpPr>
        <p:spPr>
          <a:xfrm>
            <a:off x="447461" y="239486"/>
            <a:ext cx="1110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values change over time. All parameters change during July 2019 bloom</a:t>
            </a:r>
          </a:p>
        </p:txBody>
      </p:sp>
    </p:spTree>
    <p:extLst>
      <p:ext uri="{BB962C8B-B14F-4D97-AF65-F5344CB8AC3E}">
        <p14:creationId xmlns:p14="http://schemas.microsoft.com/office/powerpoint/2010/main" val="1529444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0AA3-F1EB-4922-8F37-DB1F7152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timeline for </a:t>
            </a:r>
            <a:r>
              <a:rPr lang="en-US" dirty="0" err="1"/>
              <a:t>ch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0496-E8BC-4D2D-9F58-541A0CB8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Improvements to the model (next 1-2 months)</a:t>
            </a:r>
          </a:p>
          <a:p>
            <a:pPr lvl="1"/>
            <a:r>
              <a:rPr lang="en-US" dirty="0"/>
              <a:t>Moving window for time series data assimilation</a:t>
            </a:r>
          </a:p>
          <a:p>
            <a:pPr lvl="1"/>
            <a:r>
              <a:rPr lang="en-US" dirty="0"/>
              <a:t>Fast and slow processes/models: fit high-frequency model</a:t>
            </a:r>
          </a:p>
          <a:p>
            <a:pPr lvl="2"/>
            <a:r>
              <a:rPr lang="en-US" dirty="0"/>
              <a:t>Wavelet analysis to determine dominant time scale</a:t>
            </a:r>
          </a:p>
          <a:p>
            <a:pPr lvl="1"/>
            <a:r>
              <a:rPr lang="en-US" dirty="0"/>
              <a:t>Early warning indicators: check for variability in data immediately before bloom?</a:t>
            </a:r>
          </a:p>
          <a:p>
            <a:pPr lvl="1"/>
            <a:r>
              <a:rPr lang="en-US" dirty="0"/>
              <a:t>Normalize driver data (subtract mean/</a:t>
            </a:r>
            <a:r>
              <a:rPr lang="en-US" dirty="0" err="1"/>
              <a:t>sd</a:t>
            </a:r>
            <a:r>
              <a:rPr lang="en-US" dirty="0"/>
              <a:t>) to determine relative importance</a:t>
            </a:r>
          </a:p>
          <a:p>
            <a:pPr lvl="1"/>
            <a:r>
              <a:rPr lang="en-US" dirty="0"/>
              <a:t>Include spin-up period</a:t>
            </a:r>
          </a:p>
          <a:p>
            <a:r>
              <a:rPr lang="en-US" dirty="0"/>
              <a:t>Writing</a:t>
            </a:r>
          </a:p>
          <a:p>
            <a:pPr lvl="1"/>
            <a:r>
              <a:rPr lang="en-US" dirty="0"/>
              <a:t>Outline/draft already in progress</a:t>
            </a:r>
          </a:p>
          <a:p>
            <a:pPr lvl="1"/>
            <a:r>
              <a:rPr lang="en-US" dirty="0"/>
              <a:t>Aim to submit to Ecological Applications by May 2020 (at latest!)</a:t>
            </a:r>
          </a:p>
        </p:txBody>
      </p:sp>
    </p:spTree>
    <p:extLst>
      <p:ext uri="{BB962C8B-B14F-4D97-AF65-F5344CB8AC3E}">
        <p14:creationId xmlns:p14="http://schemas.microsoft.com/office/powerpoint/2010/main" val="19699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49" descr="A close up of a map&#10;&#10;Description automatically generated">
            <a:extLst>
              <a:ext uri="{FF2B5EF4-FFF2-40B4-BE49-F238E27FC236}">
                <a16:creationId xmlns:a16="http://schemas.microsoft.com/office/drawing/2014/main" id="{AE01B459-A497-4FC3-A1FD-BCE064701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2514263"/>
            <a:ext cx="5428792" cy="407159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8D9BB9-9ED9-4E1D-8B17-CD4469FFD130}"/>
              </a:ext>
            </a:extLst>
          </p:cNvPr>
          <p:cNvSpPr txBox="1">
            <a:spLocks/>
          </p:cNvSpPr>
          <p:nvPr/>
        </p:nvSpPr>
        <p:spPr>
          <a:xfrm>
            <a:off x="141514" y="43543"/>
            <a:ext cx="12126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Chapter 2: Heterogeneity among reservoir continua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85383-1E6F-4087-835D-40106924E406}"/>
              </a:ext>
            </a:extLst>
          </p:cNvPr>
          <p:cNvSpPr txBox="1"/>
          <p:nvPr/>
        </p:nvSpPr>
        <p:spPr>
          <a:xfrm>
            <a:off x="6960620" y="3429000"/>
            <a:ext cx="4931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 reservoirs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17 sites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 sampling days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0FEE2-98F5-4987-87F6-8C9F23E85621}"/>
              </a:ext>
            </a:extLst>
          </p:cNvPr>
          <p:cNvSpPr txBox="1"/>
          <p:nvPr/>
        </p:nvSpPr>
        <p:spPr>
          <a:xfrm>
            <a:off x="462338" y="1022336"/>
            <a:ext cx="10376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Q1: What is the longitudinal heterogeneity of nitrogen, phosphorus, and chlorophyll-a along a double reservoir continuum?</a:t>
            </a:r>
          </a:p>
          <a:p>
            <a:r>
              <a:rPr lang="en-US" sz="2400" dirty="0"/>
              <a:t>Q2: What are the drivers of heterogeneity among reservoir continua (i.e., residence time, internal loading)? </a:t>
            </a:r>
          </a:p>
        </p:txBody>
      </p:sp>
    </p:spTree>
    <p:extLst>
      <p:ext uri="{BB962C8B-B14F-4D97-AF65-F5344CB8AC3E}">
        <p14:creationId xmlns:p14="http://schemas.microsoft.com/office/powerpoint/2010/main" val="185801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7E8F8522-F138-4DA9-A5AC-03FBA0D2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22397" y="-3987460"/>
            <a:ext cx="3947206" cy="12192000"/>
          </a:xfrm>
          <a:prstGeom prst="rect">
            <a:avLst/>
          </a:prstGeom>
        </p:spPr>
      </p:pic>
      <p:pic>
        <p:nvPicPr>
          <p:cNvPr id="11" name="Picture 10" descr="A picture containing person, outdoor, holding, boy&#10;&#10;Description automatically generated">
            <a:extLst>
              <a:ext uri="{FF2B5EF4-FFF2-40B4-BE49-F238E27FC236}">
                <a16:creationId xmlns:a16="http://schemas.microsoft.com/office/drawing/2014/main" id="{72515BB1-B7B9-41DF-AEBC-32E132CDE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4887" y="2943919"/>
            <a:ext cx="4305412" cy="3229059"/>
          </a:xfrm>
          <a:prstGeom prst="rect">
            <a:avLst/>
          </a:prstGeom>
        </p:spPr>
      </p:pic>
      <p:pic>
        <p:nvPicPr>
          <p:cNvPr id="7" name="Picture 6" descr="A group of people standing in a parking lot&#10;&#10;Description automatically generated">
            <a:extLst>
              <a:ext uri="{FF2B5EF4-FFF2-40B4-BE49-F238E27FC236}">
                <a16:creationId xmlns:a16="http://schemas.microsoft.com/office/drawing/2014/main" id="{3D78A756-C7EF-437B-A51A-50A030766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7" y="3803716"/>
            <a:ext cx="3952653" cy="296449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9FC582F-9C27-4F80-B4BA-65A324E3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9" y="1306545"/>
            <a:ext cx="1105014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Looooots</a:t>
            </a:r>
            <a:r>
              <a:rPr lang="en-US" dirty="0">
                <a:solidFill>
                  <a:schemeClr val="bg1"/>
                </a:solidFill>
              </a:rPr>
              <a:t> of field sampling and teamwork!</a:t>
            </a:r>
          </a:p>
        </p:txBody>
      </p:sp>
      <p:pic>
        <p:nvPicPr>
          <p:cNvPr id="16" name="Picture 15" descr="A picture containing indoor, kitchen, refrigerator, table&#10;&#10;Description automatically generated">
            <a:extLst>
              <a:ext uri="{FF2B5EF4-FFF2-40B4-BE49-F238E27FC236}">
                <a16:creationId xmlns:a16="http://schemas.microsoft.com/office/drawing/2014/main" id="{7C1BE4B7-8A87-4117-8496-0D6E28A40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8526" y="3479335"/>
            <a:ext cx="3620035" cy="2715026"/>
          </a:xfrm>
          <a:prstGeom prst="rect">
            <a:avLst/>
          </a:prstGeom>
        </p:spPr>
      </p:pic>
      <p:pic>
        <p:nvPicPr>
          <p:cNvPr id="18" name="Picture 17" descr="A picture containing outdoor, person, snow, man&#10;&#10;Description automatically generated">
            <a:extLst>
              <a:ext uri="{FF2B5EF4-FFF2-40B4-BE49-F238E27FC236}">
                <a16:creationId xmlns:a16="http://schemas.microsoft.com/office/drawing/2014/main" id="{A9DA2E66-0A04-40F4-82EC-FB17145C5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241" y="3225880"/>
            <a:ext cx="3701143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16DB-8E64-4E81-9F5A-99F7314D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4" y="198373"/>
            <a:ext cx="11876921" cy="1325563"/>
          </a:xfrm>
        </p:spPr>
        <p:txBody>
          <a:bodyPr>
            <a:noAutofit/>
          </a:bodyPr>
          <a:lstStyle/>
          <a:p>
            <a:r>
              <a:rPr lang="en-US" sz="3200" dirty="0"/>
              <a:t>Q1: What is the longitudinal heterogeneity of nitrogen, phosphorus, and chlorophyll-a along a double reservoir continuum?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050" name="Picture 2" descr="https://ars.els-cdn.com/content/image/3-s2.0-B9780080574394500071-f03-20-9780080574394.jpg?_">
            <a:extLst>
              <a:ext uri="{FF2B5EF4-FFF2-40B4-BE49-F238E27FC236}">
                <a16:creationId xmlns:a16="http://schemas.microsoft.com/office/drawing/2014/main" id="{13F0DAC4-6A86-4ED8-A7A5-20E8D7F4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80" y="1264475"/>
            <a:ext cx="8811910" cy="34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E33F0E-05D2-4A1E-A94E-CA4749E73325}"/>
              </a:ext>
            </a:extLst>
          </p:cNvPr>
          <p:cNvCxnSpPr/>
          <p:nvPr/>
        </p:nvCxnSpPr>
        <p:spPr>
          <a:xfrm>
            <a:off x="1128380" y="2720340"/>
            <a:ext cx="0" cy="3600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389B4A-B08D-4258-9F0F-07757F6F4925}"/>
              </a:ext>
            </a:extLst>
          </p:cNvPr>
          <p:cNvCxnSpPr/>
          <p:nvPr/>
        </p:nvCxnSpPr>
        <p:spPr>
          <a:xfrm>
            <a:off x="1128380" y="6320790"/>
            <a:ext cx="8811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8D842D-E630-4528-9990-5F58E91B3040}"/>
              </a:ext>
            </a:extLst>
          </p:cNvPr>
          <p:cNvSpPr txBox="1"/>
          <p:nvPr/>
        </p:nvSpPr>
        <p:spPr>
          <a:xfrm rot="16200000">
            <a:off x="-827072" y="4331048"/>
            <a:ext cx="332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Chlorophyll-a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B6C57B-DBA5-471B-9486-BEC2CD97792A}"/>
              </a:ext>
            </a:extLst>
          </p:cNvPr>
          <p:cNvSpPr/>
          <p:nvPr/>
        </p:nvSpPr>
        <p:spPr>
          <a:xfrm>
            <a:off x="1527810" y="3406141"/>
            <a:ext cx="6320790" cy="2880360"/>
          </a:xfrm>
          <a:custGeom>
            <a:avLst/>
            <a:gdLst>
              <a:gd name="connsiteX0" fmla="*/ 0 w 6320790"/>
              <a:gd name="connsiteY0" fmla="*/ 0 h 2880360"/>
              <a:gd name="connsiteX1" fmla="*/ 1451610 w 6320790"/>
              <a:gd name="connsiteY1" fmla="*/ 457200 h 2880360"/>
              <a:gd name="connsiteX2" fmla="*/ 2994660 w 6320790"/>
              <a:gd name="connsiteY2" fmla="*/ 2068830 h 2880360"/>
              <a:gd name="connsiteX3" fmla="*/ 6320790 w 6320790"/>
              <a:gd name="connsiteY3" fmla="*/ 288036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790" h="2880360">
                <a:moveTo>
                  <a:pt x="0" y="0"/>
                </a:moveTo>
                <a:cubicBezTo>
                  <a:pt x="476250" y="56197"/>
                  <a:pt x="952500" y="112395"/>
                  <a:pt x="1451610" y="457200"/>
                </a:cubicBezTo>
                <a:cubicBezTo>
                  <a:pt x="1950720" y="802005"/>
                  <a:pt x="2183130" y="1664970"/>
                  <a:pt x="2994660" y="2068830"/>
                </a:cubicBezTo>
                <a:cubicBezTo>
                  <a:pt x="3806190" y="2472690"/>
                  <a:pt x="5063490" y="2676525"/>
                  <a:pt x="6320790" y="288036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1EE0ED-E205-4FCB-A760-AF4A96D4789E}"/>
              </a:ext>
            </a:extLst>
          </p:cNvPr>
          <p:cNvSpPr/>
          <p:nvPr/>
        </p:nvSpPr>
        <p:spPr>
          <a:xfrm>
            <a:off x="1531620" y="3771272"/>
            <a:ext cx="6263640" cy="2320918"/>
          </a:xfrm>
          <a:custGeom>
            <a:avLst/>
            <a:gdLst>
              <a:gd name="connsiteX0" fmla="*/ 0 w 6263640"/>
              <a:gd name="connsiteY0" fmla="*/ 2138038 h 2320918"/>
              <a:gd name="connsiteX1" fmla="*/ 2503170 w 6263640"/>
              <a:gd name="connsiteY1" fmla="*/ 628 h 2320918"/>
              <a:gd name="connsiteX2" fmla="*/ 6263640 w 6263640"/>
              <a:gd name="connsiteY2" fmla="*/ 2320918 h 232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3640" h="2320918">
                <a:moveTo>
                  <a:pt x="0" y="2138038"/>
                </a:moveTo>
                <a:cubicBezTo>
                  <a:pt x="729615" y="1054093"/>
                  <a:pt x="1459230" y="-29852"/>
                  <a:pt x="2503170" y="628"/>
                </a:cubicBezTo>
                <a:cubicBezTo>
                  <a:pt x="3547110" y="31108"/>
                  <a:pt x="4905375" y="1176013"/>
                  <a:pt x="6263640" y="2320918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797BA3-0E39-4F94-9427-8DE2C6DD34C3}"/>
              </a:ext>
            </a:extLst>
          </p:cNvPr>
          <p:cNvSpPr/>
          <p:nvPr/>
        </p:nvSpPr>
        <p:spPr>
          <a:xfrm>
            <a:off x="1497330" y="3257550"/>
            <a:ext cx="6000750" cy="2316932"/>
          </a:xfrm>
          <a:custGeom>
            <a:avLst/>
            <a:gdLst>
              <a:gd name="connsiteX0" fmla="*/ 0 w 6000750"/>
              <a:gd name="connsiteY0" fmla="*/ 2274570 h 2316932"/>
              <a:gd name="connsiteX1" fmla="*/ 3760470 w 6000750"/>
              <a:gd name="connsiteY1" fmla="*/ 2011680 h 2316932"/>
              <a:gd name="connsiteX2" fmla="*/ 6000750 w 6000750"/>
              <a:gd name="connsiteY2" fmla="*/ 0 h 231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0" h="2316932">
                <a:moveTo>
                  <a:pt x="0" y="2274570"/>
                </a:moveTo>
                <a:cubicBezTo>
                  <a:pt x="1380172" y="2332672"/>
                  <a:pt x="2760345" y="2390775"/>
                  <a:pt x="3760470" y="2011680"/>
                </a:cubicBezTo>
                <a:cubicBezTo>
                  <a:pt x="4760595" y="1632585"/>
                  <a:pt x="5380672" y="816292"/>
                  <a:pt x="600075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3FC52-F7FF-46D2-AAB0-3492B475115C}"/>
              </a:ext>
            </a:extLst>
          </p:cNvPr>
          <p:cNvSpPr txBox="1"/>
          <p:nvPr/>
        </p:nvSpPr>
        <p:spPr>
          <a:xfrm>
            <a:off x="8800480" y="4698755"/>
            <a:ext cx="227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Wetzel et al 2001</a:t>
            </a:r>
          </a:p>
        </p:txBody>
      </p:sp>
    </p:spTree>
    <p:extLst>
      <p:ext uri="{BB962C8B-B14F-4D97-AF65-F5344CB8AC3E}">
        <p14:creationId xmlns:p14="http://schemas.microsoft.com/office/powerpoint/2010/main" val="36634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87668-B5EF-45B4-82E2-4DBBD99E2C89}"/>
              </a:ext>
            </a:extLst>
          </p:cNvPr>
          <p:cNvSpPr txBox="1"/>
          <p:nvPr/>
        </p:nvSpPr>
        <p:spPr>
          <a:xfrm>
            <a:off x="390418" y="154112"/>
            <a:ext cx="1131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FCR and BVR exhibit seasonal trends and heterogeneity between reservoirs</a:t>
            </a:r>
          </a:p>
        </p:txBody>
      </p:sp>
      <p:pic>
        <p:nvPicPr>
          <p:cNvPr id="4" name="RCC_chla_video">
            <a:hlinkClick r:id="" action="ppaction://media"/>
            <a:extLst>
              <a:ext uri="{FF2B5EF4-FFF2-40B4-BE49-F238E27FC236}">
                <a16:creationId xmlns:a16="http://schemas.microsoft.com/office/drawing/2014/main" id="{43FD5572-265A-4C14-B70F-E327DDB7B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" y="649896"/>
            <a:ext cx="11016310" cy="61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3989-1D00-4E99-A2F8-854E583F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FA9B-AE2B-4137-8E95-795A8BC2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Updates and timeline for Chapter 1: Phyto Forecasting</a:t>
            </a:r>
          </a:p>
          <a:p>
            <a:r>
              <a:rPr lang="en-US" dirty="0"/>
              <a:t>Updates and timeline Chapter 2: Heterogeneity among reservoir continua </a:t>
            </a:r>
          </a:p>
          <a:p>
            <a:r>
              <a:rPr lang="en-US" dirty="0"/>
              <a:t>Overview of proposed Chapter 3</a:t>
            </a:r>
          </a:p>
          <a:p>
            <a:r>
              <a:rPr lang="en-US" dirty="0"/>
              <a:t>Discussion of Chapter 4 possibilities</a:t>
            </a:r>
          </a:p>
          <a:p>
            <a:r>
              <a:rPr lang="en-US" dirty="0"/>
              <a:t>Timeline for the next couple of years</a:t>
            </a:r>
          </a:p>
        </p:txBody>
      </p:sp>
    </p:spTree>
    <p:extLst>
      <p:ext uri="{BB962C8B-B14F-4D97-AF65-F5344CB8AC3E}">
        <p14:creationId xmlns:p14="http://schemas.microsoft.com/office/powerpoint/2010/main" val="845474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A70-EA3B-43F8-91CA-D926DD5C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FCR and BVR exhibit similar increasing trend over time but different magnitude in amount of increase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2DC7-C33E-47F2-9D8D-4F689762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46" y="1856447"/>
            <a:ext cx="10515600" cy="4351338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Met is consistent btw them</a:t>
            </a:r>
          </a:p>
          <a:p>
            <a:pPr lvl="1"/>
            <a:r>
              <a:rPr lang="en-US" dirty="0"/>
              <a:t>Nutrients from inflows forthcoming</a:t>
            </a:r>
          </a:p>
          <a:p>
            <a:pPr lvl="1"/>
            <a:r>
              <a:rPr lang="en-US" dirty="0"/>
              <a:t>FCR receiving nutrients from BVR?</a:t>
            </a:r>
          </a:p>
          <a:p>
            <a:pPr lvl="1"/>
            <a:r>
              <a:rPr lang="en-US" dirty="0"/>
              <a:t>Internal loading?</a:t>
            </a:r>
          </a:p>
          <a:p>
            <a:pPr lvl="2"/>
            <a:r>
              <a:rPr lang="en-US" dirty="0"/>
              <a:t>If anything FCR should have had less                                                                                               loading </a:t>
            </a:r>
            <a:r>
              <a:rPr lang="en-US" dirty="0" err="1"/>
              <a:t>bc</a:t>
            </a:r>
            <a:r>
              <a:rPr lang="en-US" dirty="0"/>
              <a:t> of oxygenation</a:t>
            </a:r>
          </a:p>
          <a:p>
            <a:pPr lvl="1"/>
            <a:r>
              <a:rPr lang="en-US" dirty="0"/>
              <a:t>Residence time?</a:t>
            </a:r>
          </a:p>
          <a:p>
            <a:pPr lvl="2"/>
            <a:r>
              <a:rPr lang="en-US" dirty="0"/>
              <a:t>Working on rough water budgets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CE633-9FB5-4D79-9322-87F19EE2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46" y="1694423"/>
            <a:ext cx="6237394" cy="4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1196-CE2B-49FE-B15C-69F1586C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8C0B-5266-4096-B7D4-2C7358532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chemistry analysis and collation</a:t>
            </a:r>
          </a:p>
          <a:p>
            <a:r>
              <a:rPr lang="en-US" dirty="0"/>
              <a:t>Potential field sampling at high flow informed by nutrient chemistry results </a:t>
            </a:r>
          </a:p>
          <a:p>
            <a:r>
              <a:rPr lang="en-US" dirty="0"/>
              <a:t>Water residence (trickier for BVR)</a:t>
            </a:r>
          </a:p>
          <a:p>
            <a:r>
              <a:rPr lang="en-US" dirty="0"/>
              <a:t>Visualizations +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546B-B171-404F-A59C-394F3160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3: Effective Visualizations of Uncertainty in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E945-53C9-4C51-A6D5-8BA3E0990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How do different visual representations of uncertainty of ensemble forecasts of algal concentrations (ug/L) influence </a:t>
            </a:r>
            <a:r>
              <a:rPr lang="en-US" b="1" dirty="0"/>
              <a:t>comprehension </a:t>
            </a:r>
            <a:r>
              <a:rPr lang="en-US" dirty="0"/>
              <a:t>of forecast uncertainty and </a:t>
            </a:r>
            <a:r>
              <a:rPr lang="en-US" b="1" dirty="0"/>
              <a:t>decision making</a:t>
            </a:r>
            <a:r>
              <a:rPr lang="en-US" dirty="0"/>
              <a:t> of water quality managers?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Methods</a:t>
            </a:r>
          </a:p>
          <a:p>
            <a:pPr lvl="1"/>
            <a:r>
              <a:rPr lang="en-US" dirty="0"/>
              <a:t>Managers receive 1 of 5 visualizations</a:t>
            </a:r>
          </a:p>
          <a:p>
            <a:pPr lvl="2"/>
            <a:r>
              <a:rPr lang="en-US" dirty="0"/>
              <a:t>Preliminary survey with WVWA</a:t>
            </a:r>
          </a:p>
          <a:p>
            <a:pPr lvl="2"/>
            <a:r>
              <a:rPr lang="en-US" dirty="0"/>
              <a:t>Qualitative survey of managers across country via NALMS network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3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4F5B-F091-4501-812E-0C230C99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3: Effective Visualizations of Uncertainty in Forecasts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45096A-D800-4F31-B387-C2D870A82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87973"/>
              </p:ext>
            </p:extLst>
          </p:nvPr>
        </p:nvGraphicFramePr>
        <p:xfrm>
          <a:off x="618995" y="2174063"/>
          <a:ext cx="2579403" cy="2579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r:id="rId3" imgW="3200301" imgH="3200268" progId="AcroExch.Document.DC">
                  <p:embed/>
                </p:oleObj>
              </mc:Choice>
              <mc:Fallback>
                <p:oleObj name="Acrobat Document" r:id="rId3" imgW="3200301" imgH="320026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995" y="2174063"/>
                        <a:ext cx="2579403" cy="2579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Image result for r shiny app logo">
            <a:extLst>
              <a:ext uri="{FF2B5EF4-FFF2-40B4-BE49-F238E27FC236}">
                <a16:creationId xmlns:a16="http://schemas.microsoft.com/office/drawing/2014/main" id="{DA18F9D0-D6AC-47FF-B865-30445129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14" y="5294456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00E93-0426-40CC-B07D-FBF3C516BB5E}"/>
              </a:ext>
            </a:extLst>
          </p:cNvPr>
          <p:cNvSpPr txBox="1"/>
          <p:nvPr/>
        </p:nvSpPr>
        <p:spPr>
          <a:xfrm>
            <a:off x="309215" y="1690688"/>
            <a:ext cx="26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All ensembles shown + forecast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29EB9-6927-487B-809F-F387EE18B63F}"/>
              </a:ext>
            </a:extLst>
          </p:cNvPr>
          <p:cNvSpPr txBox="1"/>
          <p:nvPr/>
        </p:nvSpPr>
        <p:spPr>
          <a:xfrm>
            <a:off x="3591046" y="1689257"/>
            <a:ext cx="193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Mean + CI (extrinsic)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554E1-F95E-482E-BDFE-F7B5E1FF2E4F}"/>
              </a:ext>
            </a:extLst>
          </p:cNvPr>
          <p:cNvSpPr txBox="1"/>
          <p:nvPr/>
        </p:nvSpPr>
        <p:spPr>
          <a:xfrm>
            <a:off x="7540714" y="1678775"/>
            <a:ext cx="193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Polygon of entire CI (intrinsic)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7E92D-8622-49C8-9E65-8741AE5B24E4}"/>
              </a:ext>
            </a:extLst>
          </p:cNvPr>
          <p:cNvSpPr txBox="1"/>
          <p:nvPr/>
        </p:nvSpPr>
        <p:spPr>
          <a:xfrm>
            <a:off x="309215" y="5418102"/>
            <a:ext cx="193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 Animation of forecast mean + CI through time up to present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9AE0E-94EC-46D4-8B9D-43A9AB0D059D}"/>
              </a:ext>
            </a:extLst>
          </p:cNvPr>
          <p:cNvSpPr txBox="1"/>
          <p:nvPr/>
        </p:nvSpPr>
        <p:spPr>
          <a:xfrm>
            <a:off x="5128070" y="5294456"/>
            <a:ext cx="193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 Interactive app that allows user to visualize in multiple ways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3988A3-297D-4E00-9DBE-7BD01636AA06}"/>
              </a:ext>
            </a:extLst>
          </p:cNvPr>
          <p:cNvGrpSpPr/>
          <p:nvPr/>
        </p:nvGrpSpPr>
        <p:grpSpPr>
          <a:xfrm>
            <a:off x="4432862" y="2081002"/>
            <a:ext cx="2777161" cy="2948146"/>
            <a:chOff x="4551719" y="2167847"/>
            <a:chExt cx="2777161" cy="29481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0195EA-B350-41F9-8594-9E4B9F735055}"/>
                </a:ext>
              </a:extLst>
            </p:cNvPr>
            <p:cNvSpPr/>
            <p:nvPr/>
          </p:nvSpPr>
          <p:spPr>
            <a:xfrm>
              <a:off x="5075434" y="2613668"/>
              <a:ext cx="2050692" cy="1906961"/>
            </a:xfrm>
            <a:custGeom>
              <a:avLst/>
              <a:gdLst>
                <a:gd name="connsiteX0" fmla="*/ 0 w 2050692"/>
                <a:gd name="connsiteY0" fmla="*/ 1906961 h 1906961"/>
                <a:gd name="connsiteX1" fmla="*/ 678094 w 2050692"/>
                <a:gd name="connsiteY1" fmla="*/ 1588462 h 1906961"/>
                <a:gd name="connsiteX2" fmla="*/ 1859622 w 2050692"/>
                <a:gd name="connsiteY2" fmla="*/ 211725 h 1906961"/>
                <a:gd name="connsiteX3" fmla="*/ 2034283 w 2050692"/>
                <a:gd name="connsiteY3" fmla="*/ 26790 h 190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692" h="1906961">
                  <a:moveTo>
                    <a:pt x="0" y="1906961"/>
                  </a:moveTo>
                  <a:cubicBezTo>
                    <a:pt x="184078" y="1888981"/>
                    <a:pt x="368157" y="1871001"/>
                    <a:pt x="678094" y="1588462"/>
                  </a:cubicBezTo>
                  <a:cubicBezTo>
                    <a:pt x="988031" y="1305923"/>
                    <a:pt x="1633591" y="472004"/>
                    <a:pt x="1859622" y="211725"/>
                  </a:cubicBezTo>
                  <a:cubicBezTo>
                    <a:pt x="2085653" y="-48554"/>
                    <a:pt x="2059968" y="-10882"/>
                    <a:pt x="2034283" y="2679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E54B0C-D75B-4772-8C0C-30A853609951}"/>
                </a:ext>
              </a:extLst>
            </p:cNvPr>
            <p:cNvSpPr/>
            <p:nvPr/>
          </p:nvSpPr>
          <p:spPr>
            <a:xfrm>
              <a:off x="5065160" y="4181582"/>
              <a:ext cx="1982912" cy="452063"/>
            </a:xfrm>
            <a:custGeom>
              <a:avLst/>
              <a:gdLst>
                <a:gd name="connsiteX0" fmla="*/ 0 w 1982912"/>
                <a:gd name="connsiteY0" fmla="*/ 452063 h 452063"/>
                <a:gd name="connsiteX1" fmla="*/ 1171253 w 1982912"/>
                <a:gd name="connsiteY1" fmla="*/ 359596 h 452063"/>
                <a:gd name="connsiteX2" fmla="*/ 1982912 w 1982912"/>
                <a:gd name="connsiteY2" fmla="*/ 0 h 452063"/>
                <a:gd name="connsiteX3" fmla="*/ 1982912 w 1982912"/>
                <a:gd name="connsiteY3" fmla="*/ 0 h 45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2912" h="452063">
                  <a:moveTo>
                    <a:pt x="0" y="452063"/>
                  </a:moveTo>
                  <a:cubicBezTo>
                    <a:pt x="420384" y="443501"/>
                    <a:pt x="840768" y="434940"/>
                    <a:pt x="1171253" y="359596"/>
                  </a:cubicBezTo>
                  <a:cubicBezTo>
                    <a:pt x="1501738" y="284252"/>
                    <a:pt x="1982912" y="0"/>
                    <a:pt x="1982912" y="0"/>
                  </a:cubicBezTo>
                  <a:lnTo>
                    <a:pt x="1982912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9FC65B-89C5-4002-8BF6-7A69E75798FF}"/>
                </a:ext>
              </a:extLst>
            </p:cNvPr>
            <p:cNvSpPr/>
            <p:nvPr/>
          </p:nvSpPr>
          <p:spPr>
            <a:xfrm>
              <a:off x="5054885" y="2219218"/>
              <a:ext cx="1962364" cy="2065106"/>
            </a:xfrm>
            <a:custGeom>
              <a:avLst/>
              <a:gdLst>
                <a:gd name="connsiteX0" fmla="*/ 0 w 1962364"/>
                <a:gd name="connsiteY0" fmla="*/ 2065106 h 2065106"/>
                <a:gd name="connsiteX1" fmla="*/ 236306 w 1962364"/>
                <a:gd name="connsiteY1" fmla="*/ 1900719 h 2065106"/>
                <a:gd name="connsiteX2" fmla="*/ 575353 w 1962364"/>
                <a:gd name="connsiteY2" fmla="*/ 1613043 h 2065106"/>
                <a:gd name="connsiteX3" fmla="*/ 873304 w 1962364"/>
                <a:gd name="connsiteY3" fmla="*/ 1006867 h 2065106"/>
                <a:gd name="connsiteX4" fmla="*/ 1304818 w 1962364"/>
                <a:gd name="connsiteY4" fmla="*/ 410966 h 2065106"/>
                <a:gd name="connsiteX5" fmla="*/ 1962364 w 1962364"/>
                <a:gd name="connsiteY5" fmla="*/ 0 h 206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364" h="2065106">
                  <a:moveTo>
                    <a:pt x="0" y="2065106"/>
                  </a:moveTo>
                  <a:cubicBezTo>
                    <a:pt x="70207" y="2020584"/>
                    <a:pt x="140414" y="1976063"/>
                    <a:pt x="236306" y="1900719"/>
                  </a:cubicBezTo>
                  <a:cubicBezTo>
                    <a:pt x="332198" y="1825375"/>
                    <a:pt x="469187" y="1762018"/>
                    <a:pt x="575353" y="1613043"/>
                  </a:cubicBezTo>
                  <a:cubicBezTo>
                    <a:pt x="681519" y="1464068"/>
                    <a:pt x="751727" y="1207213"/>
                    <a:pt x="873304" y="1006867"/>
                  </a:cubicBezTo>
                  <a:cubicBezTo>
                    <a:pt x="994881" y="806521"/>
                    <a:pt x="1123308" y="578777"/>
                    <a:pt x="1304818" y="410966"/>
                  </a:cubicBezTo>
                  <a:cubicBezTo>
                    <a:pt x="1486328" y="243155"/>
                    <a:pt x="1724346" y="121577"/>
                    <a:pt x="196236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B78A7A-2DB4-4E40-A31C-6B85E75C4340}"/>
                </a:ext>
              </a:extLst>
            </p:cNvPr>
            <p:cNvGrpSpPr/>
            <p:nvPr/>
          </p:nvGrpSpPr>
          <p:grpSpPr>
            <a:xfrm>
              <a:off x="4551719" y="2167847"/>
              <a:ext cx="2777161" cy="2948146"/>
              <a:chOff x="4551719" y="2167847"/>
              <a:chExt cx="2777161" cy="294814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C3C0E96-7743-43F0-8BA9-3ED1D4129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321" y="2167847"/>
                <a:ext cx="0" cy="2496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74DD6DA-27B5-4A4C-B574-D3585F863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9613" y="4673031"/>
                <a:ext cx="24092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02A52A-8CA2-430E-8BA5-879D7A5629DF}"/>
                  </a:ext>
                </a:extLst>
              </p:cNvPr>
              <p:cNvSpPr txBox="1"/>
              <p:nvPr/>
            </p:nvSpPr>
            <p:spPr>
              <a:xfrm>
                <a:off x="5128070" y="4746661"/>
                <a:ext cx="1998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 into future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3E576F-5334-4385-94CB-64267DFD8C9A}"/>
                  </a:ext>
                </a:extLst>
              </p:cNvPr>
              <p:cNvSpPr txBox="1"/>
              <p:nvPr/>
            </p:nvSpPr>
            <p:spPr>
              <a:xfrm rot="16200000">
                <a:off x="3976097" y="3226091"/>
                <a:ext cx="15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Chl</a:t>
                </a:r>
                <a:r>
                  <a:rPr lang="en-US" dirty="0"/>
                  <a:t>-a (ug/L)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F36C1C-7804-4E14-A56C-09C2D726735E}"/>
              </a:ext>
            </a:extLst>
          </p:cNvPr>
          <p:cNvGrpSpPr/>
          <p:nvPr/>
        </p:nvGrpSpPr>
        <p:grpSpPr>
          <a:xfrm>
            <a:off x="9264739" y="1937650"/>
            <a:ext cx="2777161" cy="2948146"/>
            <a:chOff x="9247150" y="2167847"/>
            <a:chExt cx="2777161" cy="294814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54FED7-77FB-4578-BF64-6B337ED6F46E}"/>
                </a:ext>
              </a:extLst>
            </p:cNvPr>
            <p:cNvGrpSpPr/>
            <p:nvPr/>
          </p:nvGrpSpPr>
          <p:grpSpPr>
            <a:xfrm>
              <a:off x="9247150" y="2167847"/>
              <a:ext cx="2777161" cy="2948146"/>
              <a:chOff x="4551719" y="2167847"/>
              <a:chExt cx="2777161" cy="294814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586944E-D7CD-4D7A-89CC-61551C4E0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321" y="2167847"/>
                <a:ext cx="0" cy="2496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B256398-4EF7-4B1D-A506-7B7B78FE5B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9613" y="4673031"/>
                <a:ext cx="24092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E687AF-03A6-43FF-8D65-A68B380EB6DB}"/>
                  </a:ext>
                </a:extLst>
              </p:cNvPr>
              <p:cNvSpPr txBox="1"/>
              <p:nvPr/>
            </p:nvSpPr>
            <p:spPr>
              <a:xfrm>
                <a:off x="5128070" y="4746661"/>
                <a:ext cx="1998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 into future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9C755B-FCAF-49C3-849F-3D9A9E235F09}"/>
                  </a:ext>
                </a:extLst>
              </p:cNvPr>
              <p:cNvSpPr txBox="1"/>
              <p:nvPr/>
            </p:nvSpPr>
            <p:spPr>
              <a:xfrm rot="16200000">
                <a:off x="3976097" y="3226091"/>
                <a:ext cx="15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Chl</a:t>
                </a:r>
                <a:r>
                  <a:rPr lang="en-US" dirty="0"/>
                  <a:t>-a (ug/L)</a:t>
                </a: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06EC66-4966-478B-A954-A2DBD4AB2EA1}"/>
                </a:ext>
              </a:extLst>
            </p:cNvPr>
            <p:cNvSpPr/>
            <p:nvPr/>
          </p:nvSpPr>
          <p:spPr>
            <a:xfrm>
              <a:off x="9791272" y="2188396"/>
              <a:ext cx="2003461" cy="2476071"/>
            </a:xfrm>
            <a:custGeom>
              <a:avLst/>
              <a:gdLst>
                <a:gd name="connsiteX0" fmla="*/ 0 w 2003461"/>
                <a:gd name="connsiteY0" fmla="*/ 1910993 h 2476071"/>
                <a:gd name="connsiteX1" fmla="*/ 164386 w 2003461"/>
                <a:gd name="connsiteY1" fmla="*/ 1356188 h 2476071"/>
                <a:gd name="connsiteX2" fmla="*/ 739739 w 2003461"/>
                <a:gd name="connsiteY2" fmla="*/ 934948 h 2476071"/>
                <a:gd name="connsiteX3" fmla="*/ 1006867 w 2003461"/>
                <a:gd name="connsiteY3" fmla="*/ 544530 h 2476071"/>
                <a:gd name="connsiteX4" fmla="*/ 1489753 w 2003461"/>
                <a:gd name="connsiteY4" fmla="*/ 143838 h 2476071"/>
                <a:gd name="connsiteX5" fmla="*/ 2003461 w 2003461"/>
                <a:gd name="connsiteY5" fmla="*/ 0 h 2476071"/>
                <a:gd name="connsiteX6" fmla="*/ 1982912 w 2003461"/>
                <a:gd name="connsiteY6" fmla="*/ 1500026 h 2476071"/>
                <a:gd name="connsiteX7" fmla="*/ 1684962 w 2003461"/>
                <a:gd name="connsiteY7" fmla="*/ 1602768 h 2476071"/>
                <a:gd name="connsiteX8" fmla="*/ 1479479 w 2003461"/>
                <a:gd name="connsiteY8" fmla="*/ 1941815 h 2476071"/>
                <a:gd name="connsiteX9" fmla="*/ 1037690 w 2003461"/>
                <a:gd name="connsiteY9" fmla="*/ 2352782 h 2476071"/>
                <a:gd name="connsiteX10" fmla="*/ 523982 w 2003461"/>
                <a:gd name="connsiteY10" fmla="*/ 2404152 h 2476071"/>
                <a:gd name="connsiteX11" fmla="*/ 61645 w 2003461"/>
                <a:gd name="connsiteY11" fmla="*/ 2476071 h 2476071"/>
                <a:gd name="connsiteX12" fmla="*/ 0 w 2003461"/>
                <a:gd name="connsiteY12" fmla="*/ 1910993 h 24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3461" h="2476071">
                  <a:moveTo>
                    <a:pt x="0" y="1910993"/>
                  </a:moveTo>
                  <a:lnTo>
                    <a:pt x="164386" y="1356188"/>
                  </a:lnTo>
                  <a:lnTo>
                    <a:pt x="739739" y="934948"/>
                  </a:lnTo>
                  <a:lnTo>
                    <a:pt x="1006867" y="544530"/>
                  </a:lnTo>
                  <a:lnTo>
                    <a:pt x="1489753" y="143838"/>
                  </a:lnTo>
                  <a:lnTo>
                    <a:pt x="2003461" y="0"/>
                  </a:lnTo>
                  <a:lnTo>
                    <a:pt x="1982912" y="1500026"/>
                  </a:lnTo>
                  <a:lnTo>
                    <a:pt x="1684962" y="1602768"/>
                  </a:lnTo>
                  <a:lnTo>
                    <a:pt x="1479479" y="1941815"/>
                  </a:lnTo>
                  <a:lnTo>
                    <a:pt x="1037690" y="2352782"/>
                  </a:lnTo>
                  <a:lnTo>
                    <a:pt x="523982" y="2404152"/>
                  </a:lnTo>
                  <a:lnTo>
                    <a:pt x="61645" y="2476071"/>
                  </a:lnTo>
                  <a:lnTo>
                    <a:pt x="0" y="191099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0266-A0BC-4792-B464-3372BA2B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60D1-9AFD-46F7-94FA-A1E2C300E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person with expertise in decision support and survey methods</a:t>
            </a:r>
          </a:p>
          <a:p>
            <a:pPr lvl="1"/>
            <a:r>
              <a:rPr lang="en-US" dirty="0"/>
              <a:t>Meeting virtually with Melissa Kenney (U of Minnesota, decision support specialist in EF) in mid-March</a:t>
            </a:r>
          </a:p>
          <a:p>
            <a:r>
              <a:rPr lang="en-US" dirty="0"/>
              <a:t>Class in survey methods</a:t>
            </a:r>
          </a:p>
          <a:p>
            <a:r>
              <a:rPr lang="en-US" dirty="0"/>
              <a:t>Developing visualizations</a:t>
            </a:r>
          </a:p>
          <a:p>
            <a:r>
              <a:rPr lang="en-US" dirty="0"/>
              <a:t>IRB approval</a:t>
            </a:r>
          </a:p>
          <a:p>
            <a:r>
              <a:rPr lang="en-US" dirty="0"/>
              <a:t>Pre-testing with WVWA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D8B8-5A5E-415D-A512-BCB926A1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4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EBF2C-166F-404F-82B0-EE873F4D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Expanding on Chapter 1 Forecasting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well can an </a:t>
            </a:r>
            <a:r>
              <a:rPr lang="en-US" b="1" dirty="0"/>
              <a:t>empirical model and a process-based model forecast near-term phytoplankton dynamics</a:t>
            </a:r>
            <a:r>
              <a:rPr lang="en-US" dirty="0"/>
              <a:t> over a 16-day period?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Scaling FLARE to Lake Sunapee:</a:t>
            </a:r>
          </a:p>
          <a:p>
            <a:pPr lvl="2"/>
            <a:r>
              <a:rPr lang="en-US" dirty="0"/>
              <a:t>How well can we forecast near-term phytoplankton dynamics in a large, oligotrophic lake?</a:t>
            </a:r>
          </a:p>
          <a:p>
            <a:pPr lvl="2"/>
            <a:r>
              <a:rPr lang="en-US" dirty="0"/>
              <a:t>What are the major drivers of uncertainty in our forecasts?</a:t>
            </a:r>
          </a:p>
          <a:p>
            <a:r>
              <a:rPr lang="en-US" dirty="0"/>
              <a:t>Expanding on Chapter 3 Decision Support</a:t>
            </a:r>
          </a:p>
          <a:p>
            <a:pPr marL="914400" lvl="2" indent="0">
              <a:buNone/>
            </a:pPr>
            <a:r>
              <a:rPr lang="en-US" dirty="0"/>
              <a:t>3. 	Do managers vs. scientists differentially perceive visual representations of 	uncertainty within forecasts of algal bloom densities (ug/L)?</a:t>
            </a:r>
          </a:p>
          <a:p>
            <a:pPr marL="914400" lvl="2" indent="0">
              <a:buNone/>
            </a:pPr>
            <a:r>
              <a:rPr lang="en-US" dirty="0"/>
              <a:t>4.	 Does the comprehension of uncertainty by managers vary between forecast 	variables? (e.g., binary (presence/absence of bloom) or continuous (concentration 	of algal biomass) variables)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D50D-04A9-45B6-A974-17939911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Chapter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FC2BE-63AE-4EEB-9B74-ECA0DCBE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 on Chapters 1 and 3 to guide decisions</a:t>
            </a:r>
          </a:p>
          <a:p>
            <a:r>
              <a:rPr lang="en-US" dirty="0"/>
              <a:t>Developing questions more suited to Sunapee forecasting</a:t>
            </a:r>
          </a:p>
          <a:p>
            <a:r>
              <a:rPr lang="en-US" dirty="0"/>
              <a:t>Visit to Sunapee in May</a:t>
            </a:r>
          </a:p>
          <a:p>
            <a:endParaRPr lang="en-US" dirty="0"/>
          </a:p>
          <a:p>
            <a:r>
              <a:rPr lang="en-US" dirty="0"/>
              <a:t>Others:</a:t>
            </a:r>
          </a:p>
          <a:p>
            <a:r>
              <a:rPr lang="en-US" dirty="0"/>
              <a:t>GRIP and GROW opportunities </a:t>
            </a:r>
          </a:p>
          <a:p>
            <a:pPr lvl="1"/>
            <a:r>
              <a:rPr lang="en-US" dirty="0"/>
              <a:t>GRIP: projects with EPA regarding satellite detection + prediction of HABs</a:t>
            </a:r>
          </a:p>
          <a:p>
            <a:pPr lvl="1"/>
            <a:r>
              <a:rPr lang="en-US" dirty="0"/>
              <a:t>GROW: Lisette de </a:t>
            </a:r>
            <a:r>
              <a:rPr lang="en-US" dirty="0" err="1"/>
              <a:t>Senerpont</a:t>
            </a:r>
            <a:r>
              <a:rPr lang="en-US" dirty="0"/>
              <a:t> </a:t>
            </a:r>
            <a:r>
              <a:rPr lang="en-US" dirty="0" err="1"/>
              <a:t>Domis</a:t>
            </a:r>
            <a:r>
              <a:rPr lang="en-US" dirty="0"/>
              <a:t> (GLEON) working on citizen science; others!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FF11-FE5F-46AC-92A5-4417782B3F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46548"/>
              </p:ext>
            </p:extLst>
          </p:nvPr>
        </p:nvGraphicFramePr>
        <p:xfrm>
          <a:off x="568504" y="-5523"/>
          <a:ext cx="11054992" cy="6767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593">
                  <a:extLst>
                    <a:ext uri="{9D8B030D-6E8A-4147-A177-3AD203B41FA5}">
                      <a16:colId xmlns:a16="http://schemas.microsoft.com/office/drawing/2014/main" val="3520552492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3787872143"/>
                    </a:ext>
                  </a:extLst>
                </a:gridCol>
                <a:gridCol w="1387011">
                  <a:extLst>
                    <a:ext uri="{9D8B030D-6E8A-4147-A177-3AD203B41FA5}">
                      <a16:colId xmlns:a16="http://schemas.microsoft.com/office/drawing/2014/main" val="3232405465"/>
                    </a:ext>
                  </a:extLst>
                </a:gridCol>
                <a:gridCol w="1037690">
                  <a:extLst>
                    <a:ext uri="{9D8B030D-6E8A-4147-A177-3AD203B41FA5}">
                      <a16:colId xmlns:a16="http://schemas.microsoft.com/office/drawing/2014/main" val="1577543404"/>
                    </a:ext>
                  </a:extLst>
                </a:gridCol>
                <a:gridCol w="780836">
                  <a:extLst>
                    <a:ext uri="{9D8B030D-6E8A-4147-A177-3AD203B41FA5}">
                      <a16:colId xmlns:a16="http://schemas.microsoft.com/office/drawing/2014/main" val="1826794703"/>
                    </a:ext>
                  </a:extLst>
                </a:gridCol>
                <a:gridCol w="842481">
                  <a:extLst>
                    <a:ext uri="{9D8B030D-6E8A-4147-A177-3AD203B41FA5}">
                      <a16:colId xmlns:a16="http://schemas.microsoft.com/office/drawing/2014/main" val="249673284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71035952"/>
                    </a:ext>
                  </a:extLst>
                </a:gridCol>
                <a:gridCol w="1051388">
                  <a:extLst>
                    <a:ext uri="{9D8B030D-6E8A-4147-A177-3AD203B41FA5}">
                      <a16:colId xmlns:a16="http://schemas.microsoft.com/office/drawing/2014/main" val="2786320138"/>
                    </a:ext>
                  </a:extLst>
                </a:gridCol>
              </a:tblGrid>
              <a:tr h="753189">
                <a:tc grid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Proposed timeline for Chapters 1-4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Gray boxes indicate proposed completion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7793520"/>
                  </a:ext>
                </a:extLst>
              </a:tr>
              <a:tr h="484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Fall 2019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Spring 2020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Summer 2020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Fall 2020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Spring 2021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Summer 2021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Fall 2021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385463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forecast analyses (Ch 1)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9842580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Manuscript writing and edits (Ch 1)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664533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Submit Ch 1 to Ecological Applications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1327638"/>
                  </a:ext>
                </a:extLst>
              </a:tr>
              <a:tr h="4260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Nutrient analyses (Ch 2)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254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analysis (Ch 2)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8978872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Manuscript writing and edits (Ch 2)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4955360"/>
                  </a:ext>
                </a:extLst>
              </a:tr>
              <a:tr h="6300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Submit Ch 2, possible target journals: L&amp;O, Ecosystems, </a:t>
                      </a:r>
                      <a:r>
                        <a:rPr lang="en-US" sz="1600" dirty="0" err="1">
                          <a:effectLst/>
                        </a:rPr>
                        <a:t>Biogeosciences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046767"/>
                  </a:ext>
                </a:extLst>
              </a:tr>
              <a:tr h="484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 visualizations and deliver survey to WVWA (Ch 3)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44924"/>
                  </a:ext>
                </a:extLst>
              </a:tr>
              <a:tr h="5746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Analyze initial survey results and disseminate updated survey via NALMS (Ch 3)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67409"/>
                  </a:ext>
                </a:extLst>
              </a:tr>
              <a:tr h="3630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Analyze national survey results (Ch 3)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3367"/>
                  </a:ext>
                </a:extLst>
              </a:tr>
              <a:tr h="1138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 Ch 4 (defining the question)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 work at Sunapee?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30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54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BDBC-21F9-460B-8933-76FC13FE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6167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85DA-DFA1-440A-A55C-CA1F6512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34C5-CFDE-48F9-A55E-684E5F9D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5DD0-DC5D-43BF-B84D-E9DF2E2F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037"/>
            <a:ext cx="6271291" cy="6062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4AE33-87E7-4018-8414-CBBC29AB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79" y="681038"/>
            <a:ext cx="6152622" cy="59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CFA2-810F-4344-91D9-ACD765DE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A55A5-81CD-406F-A7BE-CA9F183C0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Oral presentations</a:t>
            </a:r>
          </a:p>
          <a:p>
            <a:pPr lvl="1"/>
            <a:r>
              <a:rPr lang="en-US" dirty="0"/>
              <a:t>VA Drinking Water Forum (June 2019)</a:t>
            </a:r>
          </a:p>
          <a:p>
            <a:pPr lvl="1"/>
            <a:r>
              <a:rPr lang="en-US" dirty="0"/>
              <a:t>Ecological Society of America (August 2019)</a:t>
            </a:r>
          </a:p>
          <a:p>
            <a:r>
              <a:rPr lang="en-US" dirty="0"/>
              <a:t>Poster presentations</a:t>
            </a:r>
          </a:p>
          <a:p>
            <a:pPr lvl="1"/>
            <a:r>
              <a:rPr lang="en-US" dirty="0"/>
              <a:t>Ecological Forecasting Initiative (May 2019)</a:t>
            </a:r>
          </a:p>
          <a:p>
            <a:pPr lvl="1"/>
            <a:r>
              <a:rPr lang="en-US" dirty="0"/>
              <a:t>GLEON (November 2019)</a:t>
            </a:r>
          </a:p>
          <a:p>
            <a:r>
              <a:rPr lang="en-US" dirty="0"/>
              <a:t>Awards</a:t>
            </a:r>
          </a:p>
          <a:p>
            <a:pPr lvl="1"/>
            <a:r>
              <a:rPr lang="en-US" dirty="0"/>
              <a:t>GLEON Student Travel Award</a:t>
            </a:r>
          </a:p>
          <a:p>
            <a:pPr lvl="1"/>
            <a:r>
              <a:rPr lang="en-US" dirty="0"/>
              <a:t>Robert and Marion Patterson Biological Science Award</a:t>
            </a:r>
          </a:p>
          <a:p>
            <a:pPr lvl="1"/>
            <a:r>
              <a:rPr lang="en-US" dirty="0"/>
              <a:t>Accepted to SESYNC workshop in January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74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C22A2-50FD-4A22-B582-3D4F7CA6A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11" y="1957972"/>
            <a:ext cx="4434484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9597AE-D8DD-42D7-AAFE-4C4B74B62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05" y="1957972"/>
            <a:ext cx="4434484" cy="4351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5A961-CD44-44A6-AAD9-7AE8623613CD}"/>
              </a:ext>
            </a:extLst>
          </p:cNvPr>
          <p:cNvSpPr txBox="1"/>
          <p:nvPr/>
        </p:nvSpPr>
        <p:spPr>
          <a:xfrm>
            <a:off x="6335486" y="1175657"/>
            <a:ext cx="456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July 2019 Bloom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3D32F-6218-45F1-B586-CB5BEAA8DC39}"/>
              </a:ext>
            </a:extLst>
          </p:cNvPr>
          <p:cNvSpPr txBox="1"/>
          <p:nvPr/>
        </p:nvSpPr>
        <p:spPr>
          <a:xfrm>
            <a:off x="859971" y="1175657"/>
            <a:ext cx="435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Aug 2018-Oct 2019</a:t>
            </a:r>
          </a:p>
        </p:txBody>
      </p:sp>
    </p:spTree>
    <p:extLst>
      <p:ext uri="{BB962C8B-B14F-4D97-AF65-F5344CB8AC3E}">
        <p14:creationId xmlns:p14="http://schemas.microsoft.com/office/powerpoint/2010/main" val="392379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178-EE63-429D-9D48-5B257229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889C8-DDE6-4BAF-B819-0FB661412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93B4F-32FA-4164-9220-2A2025F1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" y="0"/>
            <a:ext cx="3970146" cy="3139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5EA96-41EA-406C-A22E-4D1C068D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04" y="47438"/>
            <a:ext cx="4232170" cy="334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7DA11-FBF5-4A65-931C-F8B0FA80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274" y="23134"/>
            <a:ext cx="4232171" cy="3346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2020C-57E3-48A2-9F63-F7864AA3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572" y="3274450"/>
            <a:ext cx="3604183" cy="285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C0CE4-3E46-4FBB-9B31-D76D6452F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420" y="3429000"/>
            <a:ext cx="3334070" cy="2636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C097A-6444-47F5-BEDF-276F9A8DE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298" y="3360825"/>
            <a:ext cx="3604183" cy="2850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68F3A-37CD-4166-B40F-78B70C3DA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115" y="3574425"/>
            <a:ext cx="3334070" cy="26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9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ond&#10;&#10;Description automatically generated">
            <a:extLst>
              <a:ext uri="{FF2B5EF4-FFF2-40B4-BE49-F238E27FC236}">
                <a16:creationId xmlns:a16="http://schemas.microsoft.com/office/drawing/2014/main" id="{FB5BC805-C4DA-4E18-ABC0-50FCB00C5B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71156"/>
            <a:ext cx="12278730" cy="692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A1AAD-4828-43FC-B828-5CF6B5CE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55" y="3393421"/>
            <a:ext cx="11235690" cy="205644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Chapter 1: </a:t>
            </a:r>
            <a:r>
              <a:rPr lang="en-US" sz="4800" i="1" dirty="0">
                <a:solidFill>
                  <a:schemeClr val="bg1"/>
                </a:solidFill>
              </a:rPr>
              <a:t>Using an empirical approach to produce near-term iterative forecasts of chlorophyll-a in a drinking water reservoir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4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3EF5-9065-44ED-819D-E94ED6CA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1C601-649E-4197-A57A-E2ADD65B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How well can an empirical model and a process-based model hindcast and forecast near-term (14 days) algal biomass (chlorophyll-</a:t>
            </a:r>
            <a:r>
              <a:rPr lang="en-US" i="1" dirty="0"/>
              <a:t>a</a:t>
            </a:r>
            <a:r>
              <a:rPr lang="en-US" dirty="0"/>
              <a:t>)?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772152-4716-40F7-AF06-70B655AB5A23}"/>
              </a:ext>
            </a:extLst>
          </p:cNvPr>
          <p:cNvCxnSpPr/>
          <p:nvPr/>
        </p:nvCxnSpPr>
        <p:spPr>
          <a:xfrm>
            <a:off x="6388100" y="2070100"/>
            <a:ext cx="39751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91B7B8-EE5C-444B-97DA-06A00B828524}"/>
              </a:ext>
            </a:extLst>
          </p:cNvPr>
          <p:cNvCxnSpPr/>
          <p:nvPr/>
        </p:nvCxnSpPr>
        <p:spPr>
          <a:xfrm>
            <a:off x="838200" y="2438400"/>
            <a:ext cx="19304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3EF5-9065-44ED-819D-E94ED6CA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1C601-649E-4197-A57A-E2ADD65B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How well can we forecast near-term algal biomass (chlorophyll-</a:t>
            </a:r>
            <a:r>
              <a:rPr lang="en-US" i="1" dirty="0"/>
              <a:t>a</a:t>
            </a:r>
            <a:r>
              <a:rPr lang="en-US" dirty="0"/>
              <a:t>) using an empirical model approach?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Q2: What are the dominant drivers of uncertainty in our forecasts?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4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17FCF0D-1F89-4AD7-B89E-76E7E22D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91" y="874485"/>
            <a:ext cx="8434954" cy="598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B4D29-B262-427E-9E79-07B26FE275FA}"/>
              </a:ext>
            </a:extLst>
          </p:cNvPr>
          <p:cNvSpPr txBox="1"/>
          <p:nvPr/>
        </p:nvSpPr>
        <p:spPr>
          <a:xfrm>
            <a:off x="0" y="-4756"/>
            <a:ext cx="11928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Q1: How well can we forecast near-term algal biomass (chlorophyll-</a:t>
            </a:r>
            <a:r>
              <a:rPr lang="en-US" sz="2800" i="1" dirty="0"/>
              <a:t>a</a:t>
            </a:r>
            <a:r>
              <a:rPr lang="en-US" sz="2800" dirty="0"/>
              <a:t>) using an empirical model approach?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83DF4-96E2-4CB6-B7DF-5EE29C4FCC82}"/>
              </a:ext>
            </a:extLst>
          </p:cNvPr>
          <p:cNvGrpSpPr/>
          <p:nvPr/>
        </p:nvGrpSpPr>
        <p:grpSpPr>
          <a:xfrm>
            <a:off x="2693974" y="1037109"/>
            <a:ext cx="3610469" cy="694838"/>
            <a:chOff x="18058309" y="5231190"/>
            <a:chExt cx="5101816" cy="11749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665EA7-1455-4DA0-82DB-7E9DE563116B}"/>
                </a:ext>
              </a:extLst>
            </p:cNvPr>
            <p:cNvSpPr txBox="1"/>
            <p:nvPr/>
          </p:nvSpPr>
          <p:spPr>
            <a:xfrm>
              <a:off x="18742490" y="5231192"/>
              <a:ext cx="4417635" cy="1092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badi" panose="020B0604020104020204" pitchFamily="34" charset="0"/>
                </a:rPr>
                <a:t>Observed</a:t>
              </a:r>
            </a:p>
            <a:p>
              <a:r>
                <a:rPr lang="en-US" sz="1200" dirty="0">
                  <a:latin typeface="Abadi" panose="020B0604020104020204" pitchFamily="34" charset="0"/>
                </a:rPr>
                <a:t>Forecast mean</a:t>
              </a:r>
            </a:p>
            <a:p>
              <a:r>
                <a:rPr lang="en-US" sz="1200" dirty="0">
                  <a:latin typeface="Abadi" panose="020B0604020104020204" pitchFamily="34" charset="0"/>
                </a:rPr>
                <a:t>95% Confidence Interval</a:t>
              </a:r>
            </a:p>
          </p:txBody>
        </p:sp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D9795A5-8B4E-4101-99BC-B002137FF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9" t="52747" r="13201" b="43995"/>
            <a:stretch/>
          </p:blipFill>
          <p:spPr>
            <a:xfrm>
              <a:off x="18241878" y="5254903"/>
              <a:ext cx="306403" cy="33001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2EA091-9BBE-4CD5-B6FD-5D8A1D9C92BE}"/>
                </a:ext>
              </a:extLst>
            </p:cNvPr>
            <p:cNvCxnSpPr>
              <a:cxnSpLocks/>
            </p:cNvCxnSpPr>
            <p:nvPr/>
          </p:nvCxnSpPr>
          <p:spPr>
            <a:xfrm>
              <a:off x="18241878" y="5830055"/>
              <a:ext cx="402272" cy="29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739D0CB7-0175-45AE-91D4-7EAB2DE23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9" t="62383" r="56708" b="37082"/>
            <a:stretch/>
          </p:blipFill>
          <p:spPr>
            <a:xfrm>
              <a:off x="18241878" y="6158393"/>
              <a:ext cx="403813" cy="710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7E7133-2470-4D0B-A632-5C981FC3E0EC}"/>
                </a:ext>
              </a:extLst>
            </p:cNvPr>
            <p:cNvSpPr/>
            <p:nvPr/>
          </p:nvSpPr>
          <p:spPr>
            <a:xfrm>
              <a:off x="18058309" y="5231190"/>
              <a:ext cx="4227681" cy="11749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B4D8E1-1DC6-4659-88A0-4E3678C13972}"/>
              </a:ext>
            </a:extLst>
          </p:cNvPr>
          <p:cNvSpPr txBox="1"/>
          <p:nvPr/>
        </p:nvSpPr>
        <p:spPr>
          <a:xfrm>
            <a:off x="2549478" y="2037596"/>
            <a:ext cx="68297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Total R</a:t>
            </a:r>
            <a:r>
              <a:rPr lang="en-US" sz="2000" baseline="30000" dirty="0">
                <a:latin typeface="Abadi" panose="020B0604020104020204" pitchFamily="34" charset="0"/>
              </a:rPr>
              <a:t>2</a:t>
            </a:r>
            <a:r>
              <a:rPr lang="en-US" sz="2000" dirty="0">
                <a:latin typeface="Abadi" panose="020B0604020104020204" pitchFamily="34" charset="0"/>
              </a:rPr>
              <a:t> = 0.38</a:t>
            </a:r>
          </a:p>
          <a:p>
            <a:r>
              <a:rPr lang="en-US" sz="2000" dirty="0">
                <a:latin typeface="Abadi" panose="020B0604020104020204" pitchFamily="34" charset="0"/>
              </a:rPr>
              <a:t>Total RMSE = 6.5 </a:t>
            </a:r>
            <a:r>
              <a:rPr lang="el-GR" sz="2000" dirty="0"/>
              <a:t>μ</a:t>
            </a:r>
            <a:r>
              <a:rPr lang="en-US" sz="2000" dirty="0">
                <a:latin typeface="Abadi" panose="020B0604020104020204" pitchFamily="34" charset="0"/>
              </a:rPr>
              <a:t>g/L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Non-bloom* R</a:t>
            </a:r>
            <a:r>
              <a:rPr lang="en-US" sz="2000" baseline="30000" dirty="0">
                <a:latin typeface="Abadi" panose="020B0604020104020204" pitchFamily="34" charset="0"/>
              </a:rPr>
              <a:t>2</a:t>
            </a:r>
            <a:r>
              <a:rPr lang="en-US" sz="2000" dirty="0">
                <a:latin typeface="Abadi" panose="020B0604020104020204" pitchFamily="34" charset="0"/>
              </a:rPr>
              <a:t> = 0.44</a:t>
            </a:r>
          </a:p>
          <a:p>
            <a:r>
              <a:rPr lang="en-US" sz="2000" dirty="0">
                <a:latin typeface="Abadi" panose="020B0604020104020204" pitchFamily="34" charset="0"/>
              </a:rPr>
              <a:t>Non-bloom* RMSE = 1.9 </a:t>
            </a:r>
            <a:r>
              <a:rPr lang="el-GR" sz="2000" dirty="0"/>
              <a:t>μ</a:t>
            </a:r>
            <a:r>
              <a:rPr lang="en-US" sz="2000" dirty="0">
                <a:latin typeface="Abadi" panose="020B0604020104020204" pitchFamily="34" charset="0"/>
              </a:rPr>
              <a:t>g/L </a:t>
            </a:r>
          </a:p>
          <a:p>
            <a:r>
              <a:rPr lang="en-US" sz="1400" dirty="0">
                <a:latin typeface="Abadi" panose="020B0604020104020204" pitchFamily="34" charset="0"/>
              </a:rPr>
              <a:t>*outside dotted lines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3A56E-FA99-4237-AF88-34ECB3A730EA}"/>
              </a:ext>
            </a:extLst>
          </p:cNvPr>
          <p:cNvCxnSpPr>
            <a:cxnSpLocks/>
          </p:cNvCxnSpPr>
          <p:nvPr/>
        </p:nvCxnSpPr>
        <p:spPr>
          <a:xfrm flipV="1">
            <a:off x="11099557" y="5865423"/>
            <a:ext cx="0" cy="25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75A0A1-3E1C-464A-9FA4-E0B77B51F090}"/>
              </a:ext>
            </a:extLst>
          </p:cNvPr>
          <p:cNvCxnSpPr>
            <a:cxnSpLocks/>
          </p:cNvCxnSpPr>
          <p:nvPr/>
        </p:nvCxnSpPr>
        <p:spPr>
          <a:xfrm flipV="1">
            <a:off x="12419276" y="5862943"/>
            <a:ext cx="0" cy="2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7F1092-B831-4FFB-A9D5-677C42266203}"/>
              </a:ext>
            </a:extLst>
          </p:cNvPr>
          <p:cNvCxnSpPr>
            <a:cxnSpLocks/>
          </p:cNvCxnSpPr>
          <p:nvPr/>
        </p:nvCxnSpPr>
        <p:spPr>
          <a:xfrm flipV="1">
            <a:off x="7522574" y="949351"/>
            <a:ext cx="0" cy="52276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BE00F-5D47-4C99-BB71-14404E93F9C3}"/>
              </a:ext>
            </a:extLst>
          </p:cNvPr>
          <p:cNvCxnSpPr>
            <a:cxnSpLocks/>
          </p:cNvCxnSpPr>
          <p:nvPr/>
        </p:nvCxnSpPr>
        <p:spPr>
          <a:xfrm flipV="1">
            <a:off x="8278051" y="949351"/>
            <a:ext cx="0" cy="52403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EFCE-14C9-4C3D-8097-838EDF51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2019 bloom far outside historical envelope of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4622-DF58-4B07-908F-81066F22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687A9-C734-4952-9792-D0480A31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09" y="1440278"/>
            <a:ext cx="5489781" cy="530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130.jpeg">
            <a:extLst>
              <a:ext uri="{FF2B5EF4-FFF2-40B4-BE49-F238E27FC236}">
                <a16:creationId xmlns:a16="http://schemas.microsoft.com/office/drawing/2014/main" id="{02D10966-1C77-4BB4-A2E7-CD52D165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5" r="171" b="335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2E0773-637D-459A-B0DC-E9FFDA8440E8}"/>
              </a:ext>
            </a:extLst>
          </p:cNvPr>
          <p:cNvSpPr/>
          <p:nvPr/>
        </p:nvSpPr>
        <p:spPr>
          <a:xfrm>
            <a:off x="347764" y="177801"/>
            <a:ext cx="11514036" cy="6286499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C0A59-2109-4CD2-963B-092CCBAF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622296"/>
            <a:ext cx="11275863" cy="1694665"/>
          </a:xfrm>
        </p:spPr>
        <p:txBody>
          <a:bodyPr>
            <a:noAutofit/>
          </a:bodyPr>
          <a:lstStyle/>
          <a:p>
            <a:r>
              <a:rPr lang="en-US" sz="3200" b="1" dirty="0"/>
              <a:t>Q1: How well can we forecast algal biomass (</a:t>
            </a:r>
            <a:r>
              <a:rPr lang="en-US" sz="3200" b="1" dirty="0" err="1"/>
              <a:t>chl</a:t>
            </a:r>
            <a:r>
              <a:rPr lang="en-US" sz="3200" b="1" dirty="0"/>
              <a:t>-</a:t>
            </a:r>
            <a:r>
              <a:rPr lang="en-US" sz="3200" b="1" i="1" dirty="0"/>
              <a:t>a</a:t>
            </a:r>
            <a:r>
              <a:rPr lang="en-US" sz="3200" b="1" dirty="0"/>
              <a:t>) over a one-year period?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D611-8A5F-4051-84B8-CB214327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49" y="1842525"/>
            <a:ext cx="11275863" cy="3679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Null persistence model</a:t>
            </a:r>
          </a:p>
          <a:p>
            <a:r>
              <a:rPr lang="en-US" sz="3200" dirty="0"/>
              <a:t>Assumes next week’s algal biomass will be the same as this week’s</a:t>
            </a:r>
          </a:p>
          <a:p>
            <a:r>
              <a:rPr lang="en-US" sz="3200" dirty="0"/>
              <a:t>For a given day, the null model takes the observed </a:t>
            </a:r>
            <a:r>
              <a:rPr lang="en-US" sz="3200" dirty="0" err="1"/>
              <a:t>chl</a:t>
            </a:r>
            <a:r>
              <a:rPr lang="en-US" sz="3200" dirty="0"/>
              <a:t>-</a:t>
            </a:r>
            <a:r>
              <a:rPr lang="en-US" sz="3200" i="1" dirty="0"/>
              <a:t>a</a:t>
            </a:r>
            <a:r>
              <a:rPr lang="en-US" sz="3200" dirty="0"/>
              <a:t> data and adds process error for week 1 and week 2 forecasts</a:t>
            </a:r>
          </a:p>
          <a:p>
            <a:pPr marL="0" indent="0">
              <a:buNone/>
            </a:pP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4E759B-5F01-4688-A4B0-B169D663BCB2}"/>
              </a:ext>
            </a:extLst>
          </p:cNvPr>
          <p:cNvCxnSpPr>
            <a:cxnSpLocks/>
          </p:cNvCxnSpPr>
          <p:nvPr/>
        </p:nvCxnSpPr>
        <p:spPr>
          <a:xfrm>
            <a:off x="603250" y="1588768"/>
            <a:ext cx="1075837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9396</TotalTime>
  <Words>1342</Words>
  <Application>Microsoft Office PowerPoint</Application>
  <PresentationFormat>Widescreen</PresentationFormat>
  <Paragraphs>201</Paragraphs>
  <Slides>31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Office Theme</vt:lpstr>
      <vt:lpstr>Acrobat Document</vt:lpstr>
      <vt:lpstr>Fall 2019 Committee Meeting </vt:lpstr>
      <vt:lpstr>Overview of today </vt:lpstr>
      <vt:lpstr>Updates</vt:lpstr>
      <vt:lpstr>Chapter 1: Using an empirical approach to produce near-term iterative forecasts of chlorophyll-a in a drinking water reservoir</vt:lpstr>
      <vt:lpstr>Chapter 1 Questions</vt:lpstr>
      <vt:lpstr>Chapter 1 Questions</vt:lpstr>
      <vt:lpstr>PowerPoint Presentation</vt:lpstr>
      <vt:lpstr>2019 bloom far outside historical envelope of training data</vt:lpstr>
      <vt:lpstr>Q1: How well can we forecast algal biomass (chl-a) over a one-year period?  </vt:lpstr>
      <vt:lpstr>2-week ahead forecasts do much better than null model for entire time period</vt:lpstr>
      <vt:lpstr>Outside of bloom period, forecast performs consistently and substantially better than null</vt:lpstr>
      <vt:lpstr>PowerPoint Presentation</vt:lpstr>
      <vt:lpstr>PowerPoint Presentation</vt:lpstr>
      <vt:lpstr>PowerPoint Presentation</vt:lpstr>
      <vt:lpstr>Next steps and timeline for ch 1</vt:lpstr>
      <vt:lpstr>PowerPoint Presentation</vt:lpstr>
      <vt:lpstr>Looooots of field sampling and teamwork!</vt:lpstr>
      <vt:lpstr>Q1: What is the longitudinal heterogeneity of nitrogen, phosphorus, and chlorophyll-a along a double reservoir continuum? </vt:lpstr>
      <vt:lpstr>PowerPoint Presentation</vt:lpstr>
      <vt:lpstr>FCR and BVR exhibit similar increasing trend over time but different magnitude in amount of increase</vt:lpstr>
      <vt:lpstr>Next steps for Chapter 2</vt:lpstr>
      <vt:lpstr>Ch 3: Effective Visualizations of Uncertainty in Forecasts</vt:lpstr>
      <vt:lpstr>Ch 3: Effective Visualizations of Uncertainty in Forecasts</vt:lpstr>
      <vt:lpstr>Next Steps for Chapter 3</vt:lpstr>
      <vt:lpstr>Ch 4 Possibilities</vt:lpstr>
      <vt:lpstr>Next steps Chapter 4</vt:lpstr>
      <vt:lpstr>PowerPoint Presentation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2019 Committee Meeting</dc:title>
  <dc:creator>Whitney Woelmer</dc:creator>
  <cp:lastModifiedBy>Whitney Woelmer</cp:lastModifiedBy>
  <cp:revision>78</cp:revision>
  <dcterms:created xsi:type="dcterms:W3CDTF">2019-10-31T15:30:46Z</dcterms:created>
  <dcterms:modified xsi:type="dcterms:W3CDTF">2019-11-22T20:36:51Z</dcterms:modified>
</cp:coreProperties>
</file>